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58" r:id="rId4"/>
    <p:sldId id="261" r:id="rId5"/>
    <p:sldId id="262" r:id="rId6"/>
    <p:sldId id="289" r:id="rId7"/>
    <p:sldId id="281" r:id="rId8"/>
    <p:sldId id="263" r:id="rId9"/>
    <p:sldId id="266" r:id="rId10"/>
    <p:sldId id="265" r:id="rId11"/>
    <p:sldId id="267" r:id="rId12"/>
    <p:sldId id="268" r:id="rId13"/>
    <p:sldId id="269" r:id="rId14"/>
    <p:sldId id="271" r:id="rId15"/>
    <p:sldId id="270" r:id="rId16"/>
    <p:sldId id="260" r:id="rId17"/>
    <p:sldId id="274" r:id="rId18"/>
    <p:sldId id="279" r:id="rId19"/>
    <p:sldId id="276" r:id="rId20"/>
    <p:sldId id="272" r:id="rId21"/>
    <p:sldId id="280" r:id="rId22"/>
    <p:sldId id="275" r:id="rId23"/>
    <p:sldId id="285" r:id="rId24"/>
    <p:sldId id="277" r:id="rId25"/>
    <p:sldId id="278" r:id="rId26"/>
    <p:sldId id="282" r:id="rId27"/>
    <p:sldId id="288" r:id="rId28"/>
    <p:sldId id="283" r:id="rId29"/>
    <p:sldId id="284" r:id="rId30"/>
    <p:sldId id="287" r:id="rId31"/>
    <p:sldId id="286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3F9"/>
    <a:srgbClr val="DBA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8" autoAdjust="0"/>
    <p:restoredTop sz="94660"/>
  </p:normalViewPr>
  <p:slideViewPr>
    <p:cSldViewPr>
      <p:cViewPr varScale="1">
        <p:scale>
          <a:sx n="83" d="100"/>
          <a:sy n="83" d="100"/>
        </p:scale>
        <p:origin x="-72" y="-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9536-5256-451C-8C05-056B526DAE3D}" type="datetimeFigureOut">
              <a:rPr lang="de-DE" smtClean="0"/>
              <a:t>20.08.2019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D2972-24C9-42C8-85BA-FD6CC969F1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636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1 –Spielplatz</a:t>
            </a:r>
            <a:r>
              <a:rPr lang="de-DE" b="1" baseline="0" dirty="0" smtClean="0"/>
              <a:t>   (Hyperlink funktioniert nur im Präsentationsmodus)</a:t>
            </a:r>
            <a:endParaRPr lang="de-DE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6630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Einfache Maschinen I (siehe Literaturpaket – Basismodelle)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412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7636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</a:t>
            </a:r>
            <a:r>
              <a:rPr lang="de-DE" b="1" baseline="0" dirty="0" smtClean="0"/>
              <a:t> Nr. 8 – Einfache Maschinen II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891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9 – Maschinen III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7088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</a:t>
            </a:r>
            <a:r>
              <a:rPr lang="de-DE" b="1" baseline="0" dirty="0" smtClean="0"/>
              <a:t> 10 – Zahnräder - Getriebe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122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11 – Maschinen im Haushalt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831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77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12 – Bügelsäge mit Motorantrieb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063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13 – Modelle mit Motorantrieb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192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14 – Fahrzeuge mit Motorantrieb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11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0000"/>
                </a:solidFill>
              </a:rPr>
              <a:t>Unterricht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6382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15 - Fahrzeugantriebe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556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16 - Statik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6459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Dynamic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407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Ordner Nr. 7 - Wiegen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16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2 - Einfache Fahrzeuge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27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Ordner Nr. 3 – Seifenkisten - Unterricht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28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4 - Bergungsfahrzeuge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52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5 - Baustelle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567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Ordner Nr. 6 - Fahrzeuglenkungen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22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siehe </a:t>
            </a:r>
            <a:r>
              <a:rPr lang="de-DE" smtClean="0"/>
              <a:t>auch Baukästen</a:t>
            </a:r>
            <a:r>
              <a:rPr lang="de-DE" dirty="0" smtClean="0"/>
              <a:t>: Mechanik und Statik oder Cars &amp; Drives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D2972-24C9-42C8-85BA-FD6CC969F13D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477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A21CF-7297-4C8E-A004-840B0887ADC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4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EDC6D-EDEE-4EC3-A751-8087D2203B2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5A6D-ED16-4F9B-A5DA-F98E7C2EDEA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3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EDFC7-B1B9-4BD8-9E91-2012020548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F4DCF-FC60-490A-9AAD-DE39D4E55BE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6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0CCB-7900-45D4-BDB9-237162980D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5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5CBCD-D7BE-4560-94DC-0CB2938A3F1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82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3FE9-F13A-41C5-8E4B-86C0C02BC56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8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77241-3373-4146-8722-FD2CF1DBF0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86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DB5CB-ED69-4629-B9CE-B2CBEABFA2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73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A7C3-624C-42B0-97A1-D6CC5D7F7ED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86DD-A985-44DB-B674-3A0D2F5FE5D1}" type="datetimeFigureOut">
              <a:rPr lang="de-DE" smtClean="0"/>
              <a:pPr/>
              <a:t>20.08.2019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FEAA1-6C8D-4B3F-97CD-BD2B00AE430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CBD2B-B043-44D4-9B0A-4DD2F75289C4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3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Relationship Id="rId9" Type="http://schemas.openxmlformats.org/officeDocument/2006/relationships/hyperlink" Target="4%20-%20Bergungsfahrzeug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jpeg"/><Relationship Id="rId5" Type="http://schemas.openxmlformats.org/officeDocument/2006/relationships/image" Target="../media/image8.png"/><Relationship Id="rId10" Type="http://schemas.openxmlformats.org/officeDocument/2006/relationships/hyperlink" Target="https://www.google.de/url?sa=i&amp;rct=j&amp;q=&amp;esrc=s&amp;source=images&amp;cd=&amp;cad=rja&amp;uact=8&amp;ved=2ahUKEwiyyPzr6srcAhUJaVAKHbHKBvUQjRx6BAgBEAU&amp;url=https://de.123rf.com/photo_78281505_baustelle-schutzhelm-verkehrskegel-und-im-bau-roadsign-lokalisiert-auf-wei%C3%9Fer-wiedergabe-des-hintergr.html&amp;psig=AOvVaw2Q86gJrAz_M99_VZv-t4Tc&amp;ust=1533177864444996" TargetMode="External"/><Relationship Id="rId4" Type="http://schemas.openxmlformats.org/officeDocument/2006/relationships/image" Target="../media/image66.png"/><Relationship Id="rId9" Type="http://schemas.openxmlformats.org/officeDocument/2006/relationships/hyperlink" Target="5%20-%20Baustell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emf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hyperlink" Target="6%20-%20Fahrzeuglenkungen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hyperlink" Target="6%20-%20Fahrzeuglenkungen" TargetMode="Externa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emf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8%20-%20Einfache%20Maschinen%20II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9%20-%20Maschinen%20III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emf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10%20-%20Zahnr&#228;der%20-%20Getrieb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10" Type="http://schemas.openxmlformats.org/officeDocument/2006/relationships/image" Target="../media/image113.jpeg"/><Relationship Id="rId4" Type="http://schemas.openxmlformats.org/officeDocument/2006/relationships/image" Target="../media/image108.png"/><Relationship Id="rId9" Type="http://schemas.openxmlformats.org/officeDocument/2006/relationships/hyperlink" Target="11%20-%20Maschinen%20im%20Haushal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hyperlink" Target="12%20-%20B&#252;gels&#228;g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13%20-%20Modelle%20mit%20Motorantrieb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hyperlink" Target="14%20-%20Fahrzeug%20mit%20Motorantrieb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hyperlink" Target="14%20-%20Fahrzeug%20mit%20Motorantrieb/6.7.2%20Fahrzeug%203%20G&#228;nge.pdf" TargetMode="External"/><Relationship Id="rId7" Type="http://schemas.openxmlformats.org/officeDocument/2006/relationships/hyperlink" Target="14%20-%20Fahrzeug%20mit%20Motorantrieb/6.7.4.1%20Schaltgetr.u.Lenkung-I.pdf" TargetMode="External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emf"/><Relationship Id="rId5" Type="http://schemas.openxmlformats.org/officeDocument/2006/relationships/hyperlink" Target="13%20-%20Modelle%20mit%20Motorantrieb/6.6.2%20Allradantrieb.pdf" TargetMode="External"/><Relationship Id="rId4" Type="http://schemas.openxmlformats.org/officeDocument/2006/relationships/image" Target="../media/image129.emf"/><Relationship Id="rId9" Type="http://schemas.openxmlformats.org/officeDocument/2006/relationships/hyperlink" Target="14%20-%20Fahrzeug%20mit%20Motorantrieb/5.6.2%20%20Differential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15%20-%20Fahrzeugantriebe" TargetMode="Externa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16%20-%20Statik" TargetMode="Externa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hyperlink" Target="1%20-%20Spielplatz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Themenbereiche%20Fischertechnik/1%20-%20Spielplatz/Thema%20Wipp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hyperlink" Target="7%20-%20Thema%20Wieg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hyperlink" Target="2%20-%20Einfache%20Fahrzeuge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hyperlink" Target="3%20-%20Seifenkiste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hyperlink" Target="3%20-%20Seifenkis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43608" y="2276872"/>
            <a:ext cx="1872208" cy="9361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Themen und Modelle mit dem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Basis – Set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19672" y="620688"/>
            <a:ext cx="93610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Spielplatz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Schaukel-1-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49781" cy="97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Rutsche-1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80728"/>
            <a:ext cx="94701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24744"/>
            <a:ext cx="936104" cy="6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3635896" y="548680"/>
            <a:ext cx="1224136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Einfache Fahrzeuge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0" descr="Modell-2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052736"/>
            <a:ext cx="1080120" cy="81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908720"/>
            <a:ext cx="1461795" cy="10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D-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980728"/>
            <a:ext cx="179608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6444208" y="620688"/>
            <a:ext cx="165618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Bergungsfahrzeuge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5" descr="Kran-1-31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060848"/>
            <a:ext cx="1152128" cy="175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feld 19"/>
          <p:cNvSpPr txBox="1"/>
          <p:nvPr/>
        </p:nvSpPr>
        <p:spPr>
          <a:xfrm>
            <a:off x="6444208" y="2060848"/>
            <a:ext cx="165618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Auf der Baustelle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2" descr="Lastauto-4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2564904"/>
            <a:ext cx="126721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1-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68498" y="5000576"/>
            <a:ext cx="13058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755576" y="3861048"/>
            <a:ext cx="165618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Einfache Maschinen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760" y="4005064"/>
            <a:ext cx="864096" cy="118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feld 24"/>
          <p:cNvSpPr txBox="1"/>
          <p:nvPr/>
        </p:nvSpPr>
        <p:spPr>
          <a:xfrm>
            <a:off x="4355976" y="4149080"/>
            <a:ext cx="1872208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Aufzüge und Seilbahnen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20-2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45507" y="4221088"/>
            <a:ext cx="81046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6948264" y="4077072"/>
            <a:ext cx="93610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Waagen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:\Speyer\VORTRAG-BASIS\4-Bildreihe\5.2.1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4509120"/>
            <a:ext cx="1126158" cy="1296144"/>
          </a:xfrm>
          <a:prstGeom prst="rect">
            <a:avLst/>
          </a:prstGeom>
          <a:noFill/>
        </p:spPr>
      </p:pic>
      <p:pic>
        <p:nvPicPr>
          <p:cNvPr id="1027" name="Picture 3" descr="H:\Speyer\VORTRAG-BASIS\4-Bildreihe\2.2.1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4437112"/>
            <a:ext cx="1031233" cy="1080120"/>
          </a:xfrm>
          <a:prstGeom prst="rect">
            <a:avLst/>
          </a:prstGeom>
          <a:noFill/>
        </p:spPr>
      </p:pic>
      <p:pic>
        <p:nvPicPr>
          <p:cNvPr id="30" name="Grafik 29" descr="http://fischertechnik-in-der-schule.de/typo3temp/pics/fischertechnik-basisset_ed72ee998c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59832" y="1916832"/>
            <a:ext cx="25922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328" y="4437112"/>
            <a:ext cx="859582" cy="121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59632" y="4077072"/>
            <a:ext cx="87091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-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92" y="4288045"/>
            <a:ext cx="3887861" cy="20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3" y="619125"/>
            <a:ext cx="291782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35" y="770731"/>
            <a:ext cx="37306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7" y="4221088"/>
            <a:ext cx="303605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15386" y="476672"/>
            <a:ext cx="439009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 </a:t>
            </a: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Abschlepp-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kumimoji="0" lang="de-DE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und Bergungsfahrzeuge</a:t>
            </a:r>
            <a:endParaRPr kumimoji="0" lang="de-DE" altLang="de-DE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68263" y="1300163"/>
            <a:ext cx="184151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/>
            </a:r>
            <a:b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Grafik 7" descr="G:\BILDDATEIEN\Realobjekte\Abschlepper\3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7753" r="5916" b="17358"/>
          <a:stretch/>
        </p:blipFill>
        <p:spPr bwMode="auto">
          <a:xfrm>
            <a:off x="2555776" y="2645239"/>
            <a:ext cx="2930747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C:\Eigene Dateien\Suchen + Finden\7 - Schule - Unterricht\Unterrichtsbeispiele\BILDDATEIEN\Bilder-Workshops\Abschleppen\ab-1-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" b="8469"/>
          <a:stretch/>
        </p:blipFill>
        <p:spPr bwMode="auto">
          <a:xfrm>
            <a:off x="6192017" y="2745581"/>
            <a:ext cx="2476872" cy="1778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372200" y="6314370"/>
            <a:ext cx="229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9" action="ppaction://hlinkfile"/>
              </a:rPr>
              <a:t>Bergungsfahrzeuge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457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25425"/>
            <a:ext cx="801052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3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Kran-1-3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0" y="505764"/>
            <a:ext cx="16843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19708" y="1996791"/>
            <a:ext cx="723900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Baukran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4" descr="Mobilkran-1-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885213"/>
            <a:ext cx="1911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127701" y="3466251"/>
            <a:ext cx="828675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Mobilkran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Picture 12" descr="Lastauto-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41" y="3827463"/>
            <a:ext cx="22050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815138" y="5581650"/>
            <a:ext cx="87630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Kipplaster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10" descr="Kran-3-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3" y="3468844"/>
            <a:ext cx="20605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43608" y="5205413"/>
            <a:ext cx="1095375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Turmdrehkran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09566" y="571500"/>
            <a:ext cx="2879725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Auf der Baustelle</a:t>
            </a:r>
            <a:endParaRPr kumimoji="0" lang="de-DE" alt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1" name="Picture 7" descr="Materialaufzug-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67" y="3341842"/>
            <a:ext cx="166211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63888" y="4530085"/>
            <a:ext cx="1114425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Materialaufzug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b="14178"/>
          <a:stretch>
            <a:fillRect/>
          </a:stretch>
        </p:blipFill>
        <p:spPr bwMode="auto">
          <a:xfrm>
            <a:off x="7253288" y="447027"/>
            <a:ext cx="12763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60232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9" action="ppaction://hlinkfile"/>
              </a:rPr>
              <a:t>Baustelle</a:t>
            </a:r>
            <a:endParaRPr lang="de-DE" b="1" dirty="0"/>
          </a:p>
        </p:txBody>
      </p:sp>
      <p:pic>
        <p:nvPicPr>
          <p:cNvPr id="1026" name="Picture 2" descr="Bildergebnis für schutzhelm baustelle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6580" r="6526" b="6580"/>
          <a:stretch/>
        </p:blipFill>
        <p:spPr bwMode="auto">
          <a:xfrm>
            <a:off x="3069828" y="1484600"/>
            <a:ext cx="2455014" cy="16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2" y="871599"/>
            <a:ext cx="20653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Modell-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4039"/>
            <a:ext cx="23002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43" y="3279929"/>
            <a:ext cx="1817951" cy="20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5875" y="509889"/>
            <a:ext cx="38877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Fahrzeuglenkungen</a:t>
            </a:r>
            <a:endParaRPr kumimoji="0" lang="de-DE" alt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67081"/>
            <a:ext cx="19939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65600"/>
            <a:ext cx="2164978" cy="133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9238" r="6656" b="5045"/>
          <a:stretch>
            <a:fillRect/>
          </a:stretch>
        </p:blipFill>
        <p:spPr bwMode="auto">
          <a:xfrm>
            <a:off x="3923928" y="3872346"/>
            <a:ext cx="2341563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C:\Eigene Dateien\Suchen + Finden\4 - Fahrzeuge\Wagen mit Lenkung\Realobjekte\Wagen-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20116" r="1916" b="22700"/>
          <a:stretch/>
        </p:blipFill>
        <p:spPr bwMode="auto">
          <a:xfrm>
            <a:off x="570473" y="2382300"/>
            <a:ext cx="2206066" cy="1262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829596" y="297431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Drehschemellenkung</a:t>
            </a:r>
            <a:endParaRPr lang="de-DE" sz="1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419872" y="5723382"/>
            <a:ext cx="230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Achsschenkellenkung</a:t>
            </a:r>
            <a:endParaRPr lang="de-DE" sz="1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723063" y="6336795"/>
            <a:ext cx="224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10" action="ppaction://hlinkfile"/>
              </a:rPr>
              <a:t>Fahrzeuglenkungen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7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2" y="260648"/>
            <a:ext cx="4667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667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82" y="3218797"/>
            <a:ext cx="4104456" cy="297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364088" y="1652667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Achsschenkellenkung und Drehschemellenkung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723063" y="6336795"/>
            <a:ext cx="224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5" action="ppaction://hlinkfile"/>
              </a:rPr>
              <a:t>Fahrzeuglenkungen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2141501" cy="189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347864" y="5407986"/>
            <a:ext cx="1349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Bobby Car</a:t>
            </a:r>
            <a:endParaRPr lang="de-DE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rennwa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92150"/>
            <a:ext cx="21209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835150" y="2205038"/>
            <a:ext cx="81915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000" dirty="0"/>
              <a:t>Federwerk</a:t>
            </a:r>
          </a:p>
        </p:txBody>
      </p:sp>
      <p:pic>
        <p:nvPicPr>
          <p:cNvPr id="7172" name="Picture 6" descr="Rahme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781050"/>
            <a:ext cx="19431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8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549275"/>
            <a:ext cx="20161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6156325" y="2420938"/>
            <a:ext cx="1047750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000" dirty="0"/>
              <a:t>Schiefe Ebene</a:t>
            </a:r>
            <a:endParaRPr lang="de-DE" dirty="0"/>
          </a:p>
        </p:txBody>
      </p:sp>
      <p:pic>
        <p:nvPicPr>
          <p:cNvPr id="7175" name="Picture 10" descr="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4652963"/>
            <a:ext cx="17557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1" descr="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7336" y="2623110"/>
            <a:ext cx="1985962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7"/>
          <p:cNvSpPr txBox="1">
            <a:spLocks noChangeArrowheads="1"/>
          </p:cNvSpPr>
          <p:nvPr/>
        </p:nvSpPr>
        <p:spPr bwMode="auto">
          <a:xfrm>
            <a:off x="4284663" y="2492375"/>
            <a:ext cx="800100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Federstab</a:t>
            </a:r>
            <a:endParaRPr lang="de-DE" dirty="0"/>
          </a:p>
        </p:txBody>
      </p:sp>
      <p:pic>
        <p:nvPicPr>
          <p:cNvPr id="7178" name="Picture 12" descr="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708836"/>
            <a:ext cx="17018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3" descr="gummimotor--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9568" y="4829175"/>
            <a:ext cx="18002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4" descr="9-Fallgew-oben 1568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3252788"/>
            <a:ext cx="1350962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Text Box 16"/>
          <p:cNvSpPr txBox="1">
            <a:spLocks noChangeArrowheads="1"/>
          </p:cNvSpPr>
          <p:nvPr/>
        </p:nvSpPr>
        <p:spPr bwMode="auto">
          <a:xfrm>
            <a:off x="2771775" y="404812"/>
            <a:ext cx="3086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Comic Sans MS" panose="030F0702030302020204" pitchFamily="66" charset="0"/>
              </a:rPr>
              <a:t>Mechanische Antriebe</a:t>
            </a:r>
          </a:p>
        </p:txBody>
      </p:sp>
      <p:sp>
        <p:nvSpPr>
          <p:cNvPr id="7183" name="Text Box 17"/>
          <p:cNvSpPr txBox="1">
            <a:spLocks noChangeArrowheads="1"/>
          </p:cNvSpPr>
          <p:nvPr/>
        </p:nvSpPr>
        <p:spPr bwMode="auto">
          <a:xfrm>
            <a:off x="1627348" y="3784600"/>
            <a:ext cx="723900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Propeller</a:t>
            </a:r>
            <a:endParaRPr lang="de-DE" dirty="0"/>
          </a:p>
        </p:txBody>
      </p:sp>
      <p:sp>
        <p:nvSpPr>
          <p:cNvPr id="7184" name="Text Box 18"/>
          <p:cNvSpPr txBox="1">
            <a:spLocks noChangeArrowheads="1"/>
          </p:cNvSpPr>
          <p:nvPr/>
        </p:nvSpPr>
        <p:spPr bwMode="auto">
          <a:xfrm>
            <a:off x="5076825" y="6021388"/>
            <a:ext cx="781050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Rückstoß</a:t>
            </a:r>
            <a:endParaRPr lang="de-DE" dirty="0"/>
          </a:p>
        </p:txBody>
      </p:sp>
      <p:sp>
        <p:nvSpPr>
          <p:cNvPr id="7185" name="Text Box 19"/>
          <p:cNvSpPr txBox="1">
            <a:spLocks noChangeArrowheads="1"/>
          </p:cNvSpPr>
          <p:nvPr/>
        </p:nvSpPr>
        <p:spPr bwMode="auto">
          <a:xfrm>
            <a:off x="788801" y="5531411"/>
            <a:ext cx="609600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Wind</a:t>
            </a:r>
            <a:endParaRPr lang="de-DE" dirty="0"/>
          </a:p>
        </p:txBody>
      </p:sp>
      <p:sp>
        <p:nvSpPr>
          <p:cNvPr id="7186" name="Text Box 20"/>
          <p:cNvSpPr txBox="1">
            <a:spLocks noChangeArrowheads="1"/>
          </p:cNvSpPr>
          <p:nvPr/>
        </p:nvSpPr>
        <p:spPr bwMode="auto">
          <a:xfrm>
            <a:off x="6822516" y="4656838"/>
            <a:ext cx="657225" cy="241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</a:pPr>
            <a:r>
              <a:rPr lang="de-DE" sz="1000" dirty="0"/>
              <a:t>Gewicht</a:t>
            </a:r>
            <a:endParaRPr lang="de-DE" dirty="0"/>
          </a:p>
        </p:txBody>
      </p:sp>
      <p:sp>
        <p:nvSpPr>
          <p:cNvPr id="7187" name="Text Box 21"/>
          <p:cNvSpPr txBox="1">
            <a:spLocks noChangeArrowheads="1"/>
          </p:cNvSpPr>
          <p:nvPr/>
        </p:nvSpPr>
        <p:spPr bwMode="auto">
          <a:xfrm>
            <a:off x="2660650" y="5999163"/>
            <a:ext cx="619125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Gummi</a:t>
            </a:r>
            <a:endParaRPr lang="de-DE" dirty="0"/>
          </a:p>
        </p:txBody>
      </p:sp>
      <p:sp>
        <p:nvSpPr>
          <p:cNvPr id="7188" name="Text Box 22"/>
          <p:cNvSpPr txBox="1">
            <a:spLocks noChangeArrowheads="1"/>
          </p:cNvSpPr>
          <p:nvPr/>
        </p:nvSpPr>
        <p:spPr bwMode="auto">
          <a:xfrm>
            <a:off x="3543299" y="4378325"/>
            <a:ext cx="904875" cy="244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1000" dirty="0"/>
              <a:t>Schwungrad</a:t>
            </a:r>
            <a:endParaRPr lang="de-DE" dirty="0"/>
          </a:p>
        </p:txBody>
      </p:sp>
      <p:pic>
        <p:nvPicPr>
          <p:cNvPr id="21" name="Grafik 20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7" r="36887" b="11198"/>
          <a:stretch/>
        </p:blipFill>
        <p:spPr bwMode="auto">
          <a:xfrm>
            <a:off x="5724525" y="2845889"/>
            <a:ext cx="2037637" cy="1244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81" name="Picture 15" descr="LKW-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4300" y="2882432"/>
            <a:ext cx="1727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Grafik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16267" r="23380" b="13423"/>
          <a:stretch>
            <a:fillRect/>
          </a:stretch>
        </p:blipFill>
        <p:spPr bwMode="auto">
          <a:xfrm>
            <a:off x="2123728" y="3429000"/>
            <a:ext cx="2736304" cy="2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Grafik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20888" r="18588" b="15154"/>
          <a:stretch>
            <a:fillRect/>
          </a:stretch>
        </p:blipFill>
        <p:spPr bwMode="auto">
          <a:xfrm>
            <a:off x="5165739" y="520887"/>
            <a:ext cx="3399060" cy="27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Grafik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 t="11798" r="25737" b="8134"/>
          <a:stretch>
            <a:fillRect/>
          </a:stretch>
        </p:blipFill>
        <p:spPr bwMode="auto">
          <a:xfrm>
            <a:off x="107504" y="771393"/>
            <a:ext cx="2722878" cy="334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Grafik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5784" r="23949" b="11484"/>
          <a:stretch>
            <a:fillRect/>
          </a:stretch>
        </p:blipFill>
        <p:spPr bwMode="auto">
          <a:xfrm>
            <a:off x="5724128" y="3700292"/>
            <a:ext cx="25766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55776" y="2348880"/>
            <a:ext cx="3455962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2200" b="1" dirty="0">
                <a:solidFill>
                  <a:srgbClr val="000000"/>
                </a:solidFill>
                <a:latin typeface="Comic Sans MS" pitchFamily="66" charset="0"/>
              </a:rPr>
              <a:t>Einfache </a:t>
            </a:r>
            <a:r>
              <a:rPr lang="de-DE" altLang="de-DE" sz="2200" b="1" dirty="0" smtClean="0">
                <a:solidFill>
                  <a:srgbClr val="000000"/>
                </a:solidFill>
                <a:latin typeface="Comic Sans MS" pitchFamily="66" charset="0"/>
              </a:rPr>
              <a:t>Maschinen I</a:t>
            </a:r>
            <a:endParaRPr lang="de-DE" altLang="de-DE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4" y="611850"/>
            <a:ext cx="26384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P10100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9" t="13275" r="20529"/>
          <a:stretch>
            <a:fillRect/>
          </a:stretch>
        </p:blipFill>
        <p:spPr bwMode="auto">
          <a:xfrm>
            <a:off x="794817" y="2780928"/>
            <a:ext cx="2743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10100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5298" r="6468"/>
          <a:stretch>
            <a:fillRect/>
          </a:stretch>
        </p:blipFill>
        <p:spPr bwMode="auto">
          <a:xfrm>
            <a:off x="4499992" y="1844824"/>
            <a:ext cx="32004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7333"/>
          <a:stretch>
            <a:fillRect/>
          </a:stretch>
        </p:blipFill>
        <p:spPr bwMode="auto">
          <a:xfrm>
            <a:off x="5041031" y="5013176"/>
            <a:ext cx="1974304" cy="14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91446" y="692696"/>
            <a:ext cx="3673475" cy="515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2200" b="1" dirty="0" smtClean="0">
                <a:latin typeface="Comic Sans MS" pitchFamily="66" charset="0"/>
              </a:rPr>
              <a:t>Alles dreht sich</a:t>
            </a:r>
            <a:endParaRPr lang="de-DE" alt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5485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8" y="692696"/>
            <a:ext cx="1749171" cy="312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72114"/>
            <a:ext cx="2288728" cy="282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25" y="918856"/>
            <a:ext cx="1872208" cy="317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2218" y="433933"/>
            <a:ext cx="5012109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Einfache Maschinen II  </a:t>
            </a:r>
            <a:r>
              <a:rPr kumimoji="0" lang="de-DE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(Heben)</a:t>
            </a:r>
            <a:endParaRPr kumimoji="0" lang="de-DE" altLang="de-DE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/>
          <a:stretch/>
        </p:blipFill>
        <p:spPr bwMode="auto">
          <a:xfrm>
            <a:off x="459449" y="4581128"/>
            <a:ext cx="3553461" cy="157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Eigene Dateien\Suchen + Finden\1 - Baukasten\Anleitungen\Modelle\Bildreihe - Basis\6.2.1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38330"/>
            <a:ext cx="1529195" cy="28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91880" y="4087480"/>
            <a:ext cx="1296144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Hebemaschine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5057" y="3817429"/>
            <a:ext cx="1296144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Eisenbahnsignal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16766" y="6093296"/>
            <a:ext cx="847122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Schranke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56176" y="5589240"/>
            <a:ext cx="1296144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Schrägaufzug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492576" y="6242521"/>
            <a:ext cx="247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8" action="ppaction://hlinkfile"/>
              </a:rPr>
              <a:t>Einfache Maschinen II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056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81" y="1683357"/>
            <a:ext cx="28448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0-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2291"/>
            <a:ext cx="18018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71800" y="636023"/>
            <a:ext cx="3224144" cy="515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2200" b="1" dirty="0" smtClean="0">
                <a:latin typeface="Comic Sans MS" pitchFamily="66" charset="0"/>
              </a:rPr>
              <a:t> Maschinen III</a:t>
            </a:r>
            <a:endParaRPr lang="de-DE" altLang="de-DE" sz="18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30222" y="5126038"/>
            <a:ext cx="1260475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Personenaufzug</a:t>
            </a:r>
            <a:endParaRPr lang="de-DE" altLang="de-DE" sz="18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08825" y="3557401"/>
            <a:ext cx="1081087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Hammerwerk</a:t>
            </a:r>
            <a:endParaRPr lang="de-DE" altLang="de-DE" sz="18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3" y="774700"/>
            <a:ext cx="21367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43608" y="3821113"/>
            <a:ext cx="120015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Windmaschine</a:t>
            </a:r>
            <a:endParaRPr lang="de-DE" altLang="de-DE" sz="1800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75" y="3852676"/>
            <a:ext cx="21129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931327" y="5981120"/>
            <a:ext cx="12366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/>
              <a:t>Schleifmaschine</a:t>
            </a:r>
            <a:endParaRPr lang="de-DE" altLang="de-DE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3491880" y="60212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7" action="ppaction://hlinkfile"/>
              </a:rPr>
              <a:t>Maschinen III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807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02526" y="2211334"/>
            <a:ext cx="2160240" cy="9361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Themen und Modelle mit dem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Erweiterungs- Set</a:t>
            </a:r>
          </a:p>
        </p:txBody>
      </p:sp>
      <p:pic>
        <p:nvPicPr>
          <p:cNvPr id="2052" name="Picture 4" descr="H:\Speyer\VORTRAG MASCHINE\1.2.7-Rührmaschine-2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819630" cy="1080120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1722536" y="550041"/>
            <a:ext cx="1666480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Maschinen im Haushalt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H:\Speyer\VORTRAG MASCHINE\4.3.2.4-50-24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077072"/>
            <a:ext cx="1080120" cy="1109776"/>
          </a:xfrm>
          <a:prstGeom prst="rect">
            <a:avLst/>
          </a:prstGeom>
          <a:noFill/>
        </p:spPr>
      </p:pic>
      <p:pic>
        <p:nvPicPr>
          <p:cNvPr id="2055" name="Picture 7" descr="H:\Speyer\VORTRAG MASCHINE\2.1.2. Rürmaschine-26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24744"/>
            <a:ext cx="1450456" cy="595139"/>
          </a:xfrm>
          <a:prstGeom prst="rect">
            <a:avLst/>
          </a:prstGeom>
          <a:noFill/>
        </p:spPr>
      </p:pic>
      <p:pic>
        <p:nvPicPr>
          <p:cNvPr id="2056" name="Picture 8" descr="H:\Speyer\VORTRAG MASCHINE\4.1.4.-Gabelstapler-16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708920"/>
            <a:ext cx="1008112" cy="1273208"/>
          </a:xfrm>
          <a:prstGeom prst="rect">
            <a:avLst/>
          </a:prstGeom>
          <a:noFill/>
        </p:spPr>
      </p:pic>
      <p:pic>
        <p:nvPicPr>
          <p:cNvPr id="1026" name="Picture 2" descr="G:\Fischertechnik - CD 1\Anleitungen\Modelle\Bildreihe - Motor und Getriebe\4.3.1.4-Säge-16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709807"/>
            <a:ext cx="1080120" cy="937812"/>
          </a:xfrm>
          <a:prstGeom prst="rect">
            <a:avLst/>
          </a:prstGeom>
          <a:noFill/>
        </p:spPr>
      </p:pic>
      <p:pic>
        <p:nvPicPr>
          <p:cNvPr id="2" name="Picture 2" descr="http://fischertechnik-in-der-schule.de/typo3temp/pics/fischertechnik-erweiterungsset-getriebe_1a5ac454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1017" y="1905453"/>
            <a:ext cx="2857500" cy="235267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b="4064"/>
          <a:stretch/>
        </p:blipFill>
        <p:spPr bwMode="auto">
          <a:xfrm>
            <a:off x="3491880" y="363110"/>
            <a:ext cx="1007288" cy="135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:\Speyer\VORTRAG MASCHINE\5.1.4-50-12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908720"/>
            <a:ext cx="1224136" cy="86904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4005064"/>
            <a:ext cx="1137095" cy="134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76222" y="999803"/>
            <a:ext cx="13801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1275" y="3982128"/>
            <a:ext cx="1080120" cy="117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5724128" y="548680"/>
            <a:ext cx="1512168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Fahrzeuge mit Motorantrieb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940747" y="3071846"/>
            <a:ext cx="129614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Gabelstapler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95536" y="5257130"/>
            <a:ext cx="1656184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Werkzeugmaschinen</a:t>
            </a:r>
          </a:p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Mit Motorantrieb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Fischertechnik - CD 1\Anleitungen\Modelle\Bildreihe - Motor und Getriebe\1.1.2.2.-50-12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1880" y="4869160"/>
            <a:ext cx="1132930" cy="1007393"/>
          </a:xfrm>
          <a:prstGeom prst="rect">
            <a:avLst/>
          </a:prstGeom>
          <a:noFill/>
        </p:spPr>
      </p:pic>
      <p:sp>
        <p:nvSpPr>
          <p:cNvPr id="19" name="Textfeld 18"/>
          <p:cNvSpPr txBox="1"/>
          <p:nvPr/>
        </p:nvSpPr>
        <p:spPr>
          <a:xfrm>
            <a:off x="3995936" y="4509120"/>
            <a:ext cx="1008112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Getriebe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G:\Fischertechnik - CD 1\Anleitungen\Modelle\Bildreihe - Motor und Getriebe\1.1.4.3-wechselgetriebe-168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4932040" y="4653136"/>
            <a:ext cx="1024203" cy="1207988"/>
          </a:xfrm>
          <a:prstGeom prst="rect">
            <a:avLst/>
          </a:prstGeom>
          <a:noFill/>
        </p:spPr>
      </p:pic>
      <p:sp>
        <p:nvSpPr>
          <p:cNvPr id="21" name="Textfeld 20"/>
          <p:cNvSpPr txBox="1"/>
          <p:nvPr/>
        </p:nvSpPr>
        <p:spPr>
          <a:xfrm>
            <a:off x="6156176" y="5373216"/>
            <a:ext cx="1512168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Umformen von Bewegungen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8" descr="1"/>
          <p:cNvPicPr>
            <a:picLocks noChangeAspect="1" noChangeArrowheads="1"/>
          </p:cNvPicPr>
          <p:nvPr/>
        </p:nvPicPr>
        <p:blipFill>
          <a:blip r:embed="rId15" cstate="print"/>
          <a:srcRect l="6656" t="9238" r="6656" b="5045"/>
          <a:stretch>
            <a:fillRect/>
          </a:stretch>
        </p:blipFill>
        <p:spPr bwMode="auto">
          <a:xfrm>
            <a:off x="5652120" y="1844824"/>
            <a:ext cx="1224855" cy="83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6732240" y="2276872"/>
            <a:ext cx="1512168" cy="46166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Arial" pitchFamily="34" charset="0"/>
                <a:cs typeface="Arial" pitchFamily="34" charset="0"/>
              </a:rPr>
              <a:t>Fahrzeug mit Lenkung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13" y="188640"/>
            <a:ext cx="5985346" cy="62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80312" y="6394288"/>
            <a:ext cx="143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4" action="ppaction://hlinkfile"/>
              </a:rPr>
              <a:t>Zahnräder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01489" y="555263"/>
            <a:ext cx="3455962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Maschinen im Haushalt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"/>
          <a:stretch/>
        </p:blipFill>
        <p:spPr bwMode="auto">
          <a:xfrm>
            <a:off x="3929470" y="1013424"/>
            <a:ext cx="2664296" cy="365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" y="260648"/>
            <a:ext cx="23554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7630" y="2762970"/>
            <a:ext cx="4156560" cy="17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 rot="5832078">
            <a:off x="430801" y="3886397"/>
            <a:ext cx="2943225" cy="1798637"/>
            <a:chOff x="2391" y="2006"/>
            <a:chExt cx="4636" cy="2832"/>
          </a:xfrm>
        </p:grpSpPr>
        <p:pic>
          <p:nvPicPr>
            <p:cNvPr id="2051" name="Picture 3" descr="Quirl-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67"/>
            <a:stretch>
              <a:fillRect/>
            </a:stretch>
          </p:blipFill>
          <p:spPr bwMode="auto">
            <a:xfrm>
              <a:off x="2391" y="2006"/>
              <a:ext cx="4215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hülse 15-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1"/>
            <a:stretch>
              <a:fillRect/>
            </a:stretch>
          </p:blipFill>
          <p:spPr bwMode="auto">
            <a:xfrm>
              <a:off x="6532" y="3063"/>
              <a:ext cx="495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87749" y="6086470"/>
            <a:ext cx="120015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Bohrmaschine</a:t>
            </a:r>
            <a:endParaRPr lang="de-DE" altLang="de-DE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/>
          <a:stretch/>
        </p:blipFill>
        <p:spPr bwMode="auto">
          <a:xfrm>
            <a:off x="6732240" y="3341117"/>
            <a:ext cx="2755521" cy="26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724128" y="4995255"/>
            <a:ext cx="120015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Rührmaschinen</a:t>
            </a:r>
            <a:endParaRPr lang="de-DE" alt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6156176" y="6198667"/>
            <a:ext cx="254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9" action="ppaction://hlinkfile"/>
              </a:rPr>
              <a:t>Maschinen im Haushalt</a:t>
            </a:r>
            <a:endParaRPr lang="de-DE" dirty="0"/>
          </a:p>
        </p:txBody>
      </p:sp>
      <p:pic>
        <p:nvPicPr>
          <p:cNvPr id="13" name="Grafik 12" descr="J:\Maschinen\Leonardo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62" y="306025"/>
            <a:ext cx="1559818" cy="255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478019" y="3037203"/>
            <a:ext cx="975538" cy="303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050" dirty="0" smtClean="0"/>
              <a:t>Leonardo</a:t>
            </a:r>
            <a:endParaRPr lang="de-DE" altLang="de-DE" sz="1050" dirty="0"/>
          </a:p>
        </p:txBody>
      </p:sp>
    </p:spTree>
    <p:extLst>
      <p:ext uri="{BB962C8B-B14F-4D97-AF65-F5344CB8AC3E}">
        <p14:creationId xmlns:p14="http://schemas.microsoft.com/office/powerpoint/2010/main" val="36048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3"/>
          <a:srcRect t="28564" r="11756" b="10589"/>
          <a:stretch/>
        </p:blipFill>
        <p:spPr bwMode="auto">
          <a:xfrm>
            <a:off x="1043608" y="1340768"/>
            <a:ext cx="7200800" cy="5213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01488" y="555263"/>
            <a:ext cx="3882679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Arten von Maschinen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1" y="3581400"/>
            <a:ext cx="3266346" cy="23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7416" r="7098" b="7191"/>
          <a:stretch>
            <a:fillRect/>
          </a:stretch>
        </p:blipFill>
        <p:spPr bwMode="auto">
          <a:xfrm>
            <a:off x="4659812" y="764704"/>
            <a:ext cx="2838639" cy="24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5" descr="Bildergebnis für fischertechnik modell bügelsä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 b="16360"/>
          <a:stretch>
            <a:fillRect/>
          </a:stretch>
        </p:blipFill>
        <p:spPr bwMode="auto">
          <a:xfrm>
            <a:off x="289658" y="764704"/>
            <a:ext cx="3482887" cy="239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19465158">
            <a:off x="5142666" y="878465"/>
            <a:ext cx="1005205" cy="59817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716016" y="764704"/>
            <a:ext cx="961960" cy="72008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0469" y="-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87824" y="3326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987824" y="350100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Bügelsäge mit und ohne Motorantrieb</a:t>
            </a:r>
            <a:endParaRPr lang="de-DE" sz="2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 descr="C:\Eigene Dateien\Suchen + Finden\1 - Baukasten\Anleitungen\Modelle\Bildreihe - Basis\8.7.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95" y="3944794"/>
            <a:ext cx="3191415" cy="197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364088" y="5800848"/>
            <a:ext cx="1995101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Bügelsäge mit Kurbelantrieb</a:t>
            </a:r>
            <a:endParaRPr lang="de-DE" altLang="de-DE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3419872" y="609771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7" action="ppaction://hlinkfile"/>
              </a:rPr>
              <a:t>Bügelsäge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99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9" y="525493"/>
            <a:ext cx="329899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98" y="3487307"/>
            <a:ext cx="358736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264950" cy="342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03848" y="123203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Modelle mit  Motorantrieb</a:t>
            </a:r>
            <a:endParaRPr lang="de-DE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31640" y="4745501"/>
            <a:ext cx="1008112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Karussell</a:t>
            </a:r>
            <a:endParaRPr lang="de-DE" altLang="de-DE" sz="11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09048" y="5949280"/>
            <a:ext cx="1282832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Scheibenwischer</a:t>
            </a:r>
            <a:endParaRPr lang="de-DE" altLang="de-DE" sz="11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265840" y="3466057"/>
            <a:ext cx="864096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Stanze</a:t>
            </a:r>
            <a:endParaRPr lang="de-DE" altLang="de-DE" sz="1100" dirty="0"/>
          </a:p>
        </p:txBody>
      </p:sp>
      <p:sp>
        <p:nvSpPr>
          <p:cNvPr id="3" name="Textfeld 2"/>
          <p:cNvSpPr txBox="1"/>
          <p:nvPr/>
        </p:nvSpPr>
        <p:spPr>
          <a:xfrm>
            <a:off x="7452320" y="60212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6" action="ppaction://hlinkfile"/>
              </a:rPr>
              <a:t>Modelle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432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3"/>
          <a:srcRect l="22860" t="20000" r="19667" b="33373"/>
          <a:stretch/>
        </p:blipFill>
        <p:spPr bwMode="auto">
          <a:xfrm>
            <a:off x="467544" y="940395"/>
            <a:ext cx="3178810" cy="184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 rotWithShape="1">
          <a:blip r:embed="rId4"/>
          <a:srcRect l="42215" t="12570" b="6587"/>
          <a:stretch/>
        </p:blipFill>
        <p:spPr bwMode="auto">
          <a:xfrm>
            <a:off x="3761076" y="1709319"/>
            <a:ext cx="2103120" cy="83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 rotWithShape="1">
          <a:blip r:embed="rId4"/>
          <a:srcRect l="1741" t="5384" r="55364" b="52735"/>
          <a:stretch/>
        </p:blipFill>
        <p:spPr bwMode="auto">
          <a:xfrm>
            <a:off x="2291730" y="1700807"/>
            <a:ext cx="1501140" cy="32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Gerade Verbindung 4"/>
          <p:cNvCxnSpPr/>
          <p:nvPr/>
        </p:nvCxnSpPr>
        <p:spPr>
          <a:xfrm flipH="1">
            <a:off x="3203848" y="1774784"/>
            <a:ext cx="58420" cy="1752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flipH="1">
            <a:off x="3261964" y="1774785"/>
            <a:ext cx="58420" cy="1752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/>
          <p:nvPr/>
        </p:nvPicPr>
        <p:blipFill rotWithShape="1">
          <a:blip r:embed="rId5"/>
          <a:srcRect l="11078" t="14107" r="12771" b="19790"/>
          <a:stretch/>
        </p:blipFill>
        <p:spPr bwMode="auto">
          <a:xfrm rot="10800000">
            <a:off x="527533" y="3861048"/>
            <a:ext cx="3528393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feil nach oben und unten 7"/>
          <p:cNvSpPr/>
          <p:nvPr/>
        </p:nvSpPr>
        <p:spPr>
          <a:xfrm>
            <a:off x="2351871" y="4293096"/>
            <a:ext cx="358140" cy="1234440"/>
          </a:xfrm>
          <a:prstGeom prst="upDown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9" name="Bild 39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23" y="1339121"/>
            <a:ext cx="1173480" cy="286385"/>
          </a:xfrm>
          <a:prstGeom prst="rect">
            <a:avLst/>
          </a:prstGeom>
          <a:noFill/>
        </p:spPr>
      </p:pic>
      <p:sp>
        <p:nvSpPr>
          <p:cNvPr id="10" name="Textfeld 13"/>
          <p:cNvSpPr txBox="1"/>
          <p:nvPr/>
        </p:nvSpPr>
        <p:spPr>
          <a:xfrm>
            <a:off x="3805686" y="642822"/>
            <a:ext cx="1851660" cy="62593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000" dirty="0">
                <a:effectLst/>
                <a:latin typeface="Arial"/>
                <a:ea typeface="Times New Roman"/>
                <a:cs typeface="Times New Roman"/>
              </a:rPr>
              <a:t>1 x Doppelkabel </a:t>
            </a:r>
            <a:endParaRPr lang="de-DE" sz="1000" dirty="0" smtClean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000" dirty="0" smtClean="0">
                <a:effectLst/>
                <a:latin typeface="Arial"/>
                <a:ea typeface="Times New Roman"/>
                <a:cs typeface="Times New Roman"/>
              </a:rPr>
              <a:t>mit </a:t>
            </a:r>
            <a:r>
              <a:rPr lang="de-DE" sz="1000" dirty="0">
                <a:effectLst/>
                <a:latin typeface="Arial"/>
                <a:ea typeface="Times New Roman"/>
                <a:cs typeface="Times New Roman"/>
              </a:rPr>
              <a:t>4 Steckern</a:t>
            </a:r>
            <a:endParaRPr lang="de-DE" sz="1100" dirty="0">
              <a:effectLst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1000" b="1" dirty="0">
                <a:effectLst/>
                <a:latin typeface="Arial"/>
                <a:ea typeface="Times New Roman"/>
                <a:cs typeface="Times New Roman"/>
              </a:rPr>
              <a:t>Länge 1m</a:t>
            </a:r>
            <a:endParaRPr lang="de-DE" sz="1100" b="1" dirty="0">
              <a:effectLst/>
              <a:ea typeface="Times New Roman"/>
              <a:cs typeface="Times New Roman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0741" y="312929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Fahrzeug mit Motorantrieb</a:t>
            </a:r>
          </a:p>
          <a:p>
            <a:pPr algn="ctr"/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und 2 Gängen</a:t>
            </a:r>
            <a:endParaRPr lang="de-DE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Grafik 11"/>
          <p:cNvPicPr/>
          <p:nvPr/>
        </p:nvPicPr>
        <p:blipFill rotWithShape="1">
          <a:blip r:embed="rId7"/>
          <a:srcRect l="29616" t="13401" r="45858" b="54794"/>
          <a:stretch/>
        </p:blipFill>
        <p:spPr bwMode="auto">
          <a:xfrm>
            <a:off x="3851920" y="2636912"/>
            <a:ext cx="694026" cy="49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20"/>
          <p:cNvSpPr txBox="1"/>
          <p:nvPr/>
        </p:nvSpPr>
        <p:spPr>
          <a:xfrm>
            <a:off x="4545946" y="2660218"/>
            <a:ext cx="1524000" cy="31242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>
                <a:effectLst/>
                <a:latin typeface="Arial"/>
                <a:ea typeface="Times New Roman"/>
                <a:cs typeface="Times New Roman"/>
              </a:rPr>
              <a:t>Polwendeschalter</a:t>
            </a:r>
            <a:endParaRPr lang="de-DE" sz="1100" dirty="0">
              <a:effectLst/>
              <a:ea typeface="Times New Roman"/>
              <a:cs typeface="Times New Roman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3528" y="28420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Fahrzeug mit Motorantrieb</a:t>
            </a:r>
          </a:p>
          <a:p>
            <a:pPr algn="ctr"/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und Fernsteuerung</a:t>
            </a:r>
            <a:endParaRPr lang="de-DE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04869" y="3914120"/>
            <a:ext cx="3758246" cy="241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978263" y="299079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Fahrzeug mit Motorantrieb,</a:t>
            </a:r>
          </a:p>
          <a:p>
            <a:pPr algn="ctr"/>
            <a:r>
              <a:rPr lang="de-DE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2 Gängen und Achsschenkellenkung</a:t>
            </a:r>
            <a:endParaRPr lang="de-DE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049204" y="6306908"/>
            <a:ext cx="128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9" action="ppaction://hlinkfile"/>
              </a:rPr>
              <a:t>Fahrzeuge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63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836713"/>
            <a:ext cx="2536652" cy="136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2420888"/>
            <a:ext cx="22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3" action="ppaction://hlinkfile"/>
              </a:rPr>
              <a:t>Fahrzeug 3 Gänge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3"/>
            <a:ext cx="2958091" cy="148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64088" y="2420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5" action="ppaction://hlinkfile"/>
              </a:rPr>
              <a:t>Allradantrieb</a:t>
            </a:r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9" y="2790220"/>
            <a:ext cx="2880320" cy="225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40949" y="53012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7" action="ppaction://hlinkfile"/>
              </a:rPr>
              <a:t>Schaltgetriebe und Lenkung</a:t>
            </a:r>
            <a:endParaRPr lang="de-DE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3360"/>
            <a:ext cx="3958430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112" y="5301208"/>
            <a:ext cx="209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9" action="ppaction://hlinkfile"/>
              </a:rPr>
              <a:t>Differential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358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17257" r="58947" b="56190"/>
          <a:stretch/>
        </p:blipFill>
        <p:spPr bwMode="auto">
          <a:xfrm>
            <a:off x="4985610" y="2924944"/>
            <a:ext cx="356509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3" t="24977" r="26294" b="53280"/>
          <a:stretch/>
        </p:blipFill>
        <p:spPr bwMode="auto">
          <a:xfrm>
            <a:off x="971600" y="592760"/>
            <a:ext cx="315660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45900" r="60198" b="29146"/>
          <a:stretch/>
        </p:blipFill>
        <p:spPr bwMode="auto">
          <a:xfrm>
            <a:off x="4528014" y="349099"/>
            <a:ext cx="3322940" cy="214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9" t="58755" r="2464" b="15602"/>
          <a:stretch/>
        </p:blipFill>
        <p:spPr bwMode="auto">
          <a:xfrm>
            <a:off x="899592" y="3007822"/>
            <a:ext cx="37815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707904" y="5672118"/>
            <a:ext cx="219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6" action="ppaction://hlinkfile"/>
              </a:rPr>
              <a:t>Fahrzeugantriebe</a:t>
            </a:r>
            <a:endParaRPr lang="de-DE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231513" y="5589240"/>
            <a:ext cx="2160240" cy="29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de-DE" altLang="de-DE" sz="1100" dirty="0" smtClean="0"/>
              <a:t>Zahnradgetriebe mit Kette</a:t>
            </a:r>
            <a:endParaRPr lang="de-DE" altLang="de-DE" sz="1100" dirty="0"/>
          </a:p>
        </p:txBody>
      </p:sp>
    </p:spTree>
    <p:extLst>
      <p:ext uri="{BB962C8B-B14F-4D97-AF65-F5344CB8AC3E}">
        <p14:creationId xmlns:p14="http://schemas.microsoft.com/office/powerpoint/2010/main" val="7789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6" y="806207"/>
            <a:ext cx="193557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00" y="692696"/>
            <a:ext cx="4605752" cy="27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08140"/>
            <a:ext cx="3567481" cy="267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44008" y="60932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6" action="ppaction://hlinkfile"/>
              </a:rPr>
              <a:t>Statik - Bilder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8876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20" y="54868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51920" y="58754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Kugelbahnen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11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7"/>
            <a:ext cx="8157836" cy="529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1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476672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Siegfried Strobl</a:t>
            </a:r>
          </a:p>
          <a:p>
            <a:r>
              <a:rPr lang="de-DE" dirty="0" smtClean="0"/>
              <a:t>Ettlinger Str. 10</a:t>
            </a:r>
          </a:p>
          <a:p>
            <a:r>
              <a:rPr lang="de-DE" dirty="0" smtClean="0"/>
              <a:t>76297 Stutensee</a:t>
            </a:r>
          </a:p>
          <a:p>
            <a:r>
              <a:rPr lang="de-DE" dirty="0" smtClean="0"/>
              <a:t>Tel. 07249/952145</a:t>
            </a:r>
          </a:p>
          <a:p>
            <a:r>
              <a:rPr lang="de-DE" dirty="0" smtClean="0"/>
              <a:t>E-Mail: Strobl-Stutensee@t-online.de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8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äuschen-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1387"/>
            <a:ext cx="20129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isch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24769"/>
            <a:ext cx="162877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nk-1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2443163"/>
            <a:ext cx="142398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haukel-1-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29" y="1098549"/>
            <a:ext cx="17018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ifenschaukel-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236476"/>
            <a:ext cx="20129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utsche-1-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67810"/>
            <a:ext cx="24796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79697" y="404664"/>
            <a:ext cx="2693987" cy="466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Kinderspielplatz</a:t>
            </a:r>
            <a:endParaRPr kumimoji="0" lang="de-DE" altLang="de-D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10" name="Picture 9" descr="Wippe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14" y="3982307"/>
            <a:ext cx="2855912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78693" y="3368674"/>
            <a:ext cx="88106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Häuschen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454463" y="3414526"/>
            <a:ext cx="59055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Bank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692080" y="2241548"/>
            <a:ext cx="59055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Tisch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139429" y="3647700"/>
            <a:ext cx="815975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Schaukel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370562" y="941387"/>
            <a:ext cx="1147762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Reifenschaukel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826691" y="5893656"/>
            <a:ext cx="625475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Wippe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717863" y="6068638"/>
            <a:ext cx="736600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Rutsche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8" name="Picture 18" descr="Karusel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50" y="4005263"/>
            <a:ext cx="319246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511725" y="5928519"/>
            <a:ext cx="858837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Karussell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60232" y="6324226"/>
            <a:ext cx="122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11" action="ppaction://hlinkfile"/>
              </a:rPr>
              <a:t>Spielplatz</a:t>
            </a:r>
            <a:endParaRPr lang="de-DE" b="1" dirty="0"/>
          </a:p>
        </p:txBody>
      </p:sp>
      <p:pic>
        <p:nvPicPr>
          <p:cNvPr id="1026" name="Picture 2" descr="https://www.schildercity.de/pim/pr/SK/300048/Kinderschild-Hoch-Achtung-Kinder-Paar_big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r="20450"/>
          <a:stretch/>
        </p:blipFill>
        <p:spPr bwMode="auto">
          <a:xfrm>
            <a:off x="2129249" y="92836"/>
            <a:ext cx="1240978" cy="16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00892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7092280" y="61966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4" action="ppaction://hlinkfile"/>
              </a:rPr>
              <a:t>Wippe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148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51" y="228600"/>
            <a:ext cx="1881187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101005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25192"/>
            <a:ext cx="366395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age-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5860"/>
            <a:ext cx="2522537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70" y="429216"/>
            <a:ext cx="3051175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80748" y="1927255"/>
            <a:ext cx="1946275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Gleichgewicht an der Wippe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402806" y="2708920"/>
            <a:ext cx="2338387" cy="552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Thema: Wiegen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39189" y="1554162"/>
            <a:ext cx="893763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Briefwaage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32111" y="4858742"/>
            <a:ext cx="1073150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Balkenwaage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93744" y="5137966"/>
            <a:ext cx="1073150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Schnellwaage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807161" y="636544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7" action="ppaction://hlinkfile"/>
              </a:rPr>
              <a:t>Waage</a:t>
            </a:r>
            <a:endParaRPr lang="de-DE" b="1" dirty="0"/>
          </a:p>
        </p:txBody>
      </p:sp>
      <p:pic>
        <p:nvPicPr>
          <p:cNvPr id="13" name="Grafik 12"/>
          <p:cNvPicPr/>
          <p:nvPr/>
        </p:nvPicPr>
        <p:blipFill rotWithShape="1">
          <a:blip r:embed="rId8"/>
          <a:srcRect t="23045" b="6106"/>
          <a:stretch/>
        </p:blipFill>
        <p:spPr bwMode="auto">
          <a:xfrm>
            <a:off x="2688420" y="4551312"/>
            <a:ext cx="3562302" cy="1770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78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igene Dateien\Themenfindung\4-Bildreihe\3.3.5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639391" cy="114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odell-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32" y="1322108"/>
            <a:ext cx="18415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1905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1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86" y="4614549"/>
            <a:ext cx="19050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WAgen-10-1-Ko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04" y="4653136"/>
            <a:ext cx="1970037" cy="11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805112" y="650875"/>
            <a:ext cx="3351064" cy="381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latin typeface="Comic Sans MS" pitchFamily="66" charset="0"/>
                <a:cs typeface="Times New Roman" pitchFamily="18" charset="0"/>
              </a:rPr>
              <a:t>Einfache Fahrzeuge</a:t>
            </a:r>
            <a:endParaRPr lang="de-DE" altLang="de-DE" sz="2200" b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031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3076" name="Picture 4" descr="C:\Eigene Dateien\Themenfindung\4-Bildreihe\3.3.7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4" y="3063781"/>
            <a:ext cx="2233910" cy="10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Eigene Dateien\Themenfindung\4-Bildreihe\3.2.3a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41" y="2642090"/>
            <a:ext cx="2090556" cy="14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Eigene Dateien\Themenfindung\4-Bildreihe\3.5.5b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18" y="2686065"/>
            <a:ext cx="232496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12160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11" action="ppaction://hlinkfile"/>
              </a:rPr>
              <a:t>Einfache Fahrzeuge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43904" y="4369689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Handwagen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ifenkiste-5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6" y="1988840"/>
            <a:ext cx="21447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20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875"/>
            <a:ext cx="29718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eifenkiste-10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4255040"/>
            <a:ext cx="30416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eifenkiste 1-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57547"/>
            <a:ext cx="30480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9858" y="1595309"/>
            <a:ext cx="2448991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Comic Sans MS" panose="030F0702030302020204" pitchFamily="66" charset="0"/>
              </a:rPr>
              <a:t>Seifenkisten</a:t>
            </a:r>
          </a:p>
        </p:txBody>
      </p:sp>
      <p:pic>
        <p:nvPicPr>
          <p:cNvPr id="7" name="Picture 7" descr="G:\BILDDATEIEN\Realobjekte\Seifenkiste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5" y="2996952"/>
            <a:ext cx="2225497" cy="16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G:\BILDDATEIEN\Realobjekte\Seifenkiste\Seifenkiste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8528" r="9281" b="12705"/>
          <a:stretch/>
        </p:blipFill>
        <p:spPr bwMode="auto">
          <a:xfrm>
            <a:off x="735071" y="489697"/>
            <a:ext cx="1572260" cy="1067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G:\BILDDATEIEN\Realobjekte\Seifenkiste\4 (2)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19382" r="16938" b="12085"/>
          <a:stretch/>
        </p:blipFill>
        <p:spPr bwMode="auto">
          <a:xfrm>
            <a:off x="6933213" y="502810"/>
            <a:ext cx="1360800" cy="1041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796137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10" action="ppaction://hlinkfile"/>
              </a:rPr>
              <a:t>Seifenkisten</a:t>
            </a:r>
            <a:r>
              <a:rPr lang="de-DE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3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" y="116632"/>
            <a:ext cx="3744416" cy="59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Picture 49" descr="sreen-shot Verbesserun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2725"/>
          <a:stretch/>
        </p:blipFill>
        <p:spPr bwMode="auto">
          <a:xfrm>
            <a:off x="3779912" y="1374715"/>
            <a:ext cx="5314945" cy="377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96137" y="63093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hlinkClick r:id="rId4" action="ppaction://hlinkfile"/>
              </a:rPr>
              <a:t>Seifenkisten</a:t>
            </a: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8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Bildschirmpräsentation (4:3)</PresentationFormat>
  <Paragraphs>167</Paragraphs>
  <Slides>30</Slides>
  <Notes>23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Larissa-Design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Siegfried</dc:creator>
  <cp:lastModifiedBy>User</cp:lastModifiedBy>
  <cp:revision>131</cp:revision>
  <dcterms:created xsi:type="dcterms:W3CDTF">2015-04-12T14:50:28Z</dcterms:created>
  <dcterms:modified xsi:type="dcterms:W3CDTF">2019-08-20T12:27:51Z</dcterms:modified>
</cp:coreProperties>
</file>