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7" r:id="rId5"/>
    <p:sldId id="260" r:id="rId6"/>
    <p:sldId id="266" r:id="rId7"/>
    <p:sldId id="258" r:id="rId8"/>
    <p:sldId id="257" r:id="rId9"/>
    <p:sldId id="263" r:id="rId10"/>
    <p:sldId id="256" r:id="rId11"/>
    <p:sldId id="262" r:id="rId12"/>
    <p:sldId id="261" r:id="rId13"/>
    <p:sldId id="26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78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7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21CF-7297-4C8E-A004-840B0887ADC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DC6D-EDEE-4EC3-A751-8087D2203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5A6D-ED16-4F9B-A5DA-F98E7C2EDEA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FC7-B1B9-4BD8-9E91-2012020548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4DCF-FC60-490A-9AAD-DE39D4E55BE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0CCB-7900-45D4-BDB9-237162980D8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7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CBCD-D7BE-4560-94DC-0CB2938A3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33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3FE9-F13A-41C5-8E4B-86C0C02BC5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9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7241-3373-4146-8722-FD2CF1DBF01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B5CB-ED69-4629-B9CE-B2CBEABFA2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2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A7C3-624C-42B0-97A1-D6CC5D7F7ED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7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53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5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8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1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0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97E3-9340-4107-ADE3-5BA22255C99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4CD4-231F-4396-86DD-7BEE278A6E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CBD2B-B043-44D4-9B0A-4DD2F75289C4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oogle.de/url?sa=i&amp;rct=j&amp;q=&amp;esrc=s&amp;source=images&amp;cd=&amp;cad=rja&amp;uact=8&amp;ved=2ahUKEwjyvYKB19HgAhXPwKQKHcW9Bl4QjRx6BAgBEAU&amp;url=https://auktion.catawiki.de/kavels/7415717-ixion-handbohrmaschine&amp;psig=AOvVaw2glpErSHAucXseimUwxI7r&amp;ust=155100516384981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de/imgres?imgurl=https://www.picclickimg.com/d/l400/pict/323021364619_/Alte-HANDBOHRMASCHINE-f%C3%BCr-Rechts-u-Linksh%C3%A4nder-kl-Bohrfutter.jpg&amp;imgrefurl=https://picclick.de/Alte-HANDBOHRMASCHINE-f%C3%BCr-Rechts-u-Linksh%C3%A4nder-kl-Bohrfutter-323021364619.html&amp;docid=sNGIBU2vVpIi6M&amp;tbnid=X_biC4AQAg8-4M:&amp;vet=10ahUKEwiW1OfP1tHgAhWBQRUIHel9At4QMwiJAig9MD0..i&amp;w=400&amp;h=185&amp;itg=1&amp;hl=de&amp;bih=814&amp;biw=1123&amp;q=Handbohrmaschine&amp;ved=0ahUKEwiW1OfP1tHgAhWBQRUIHel9At4QMwiJAig9MD0&amp;iact=mrc&amp;uact=8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2" y="1173690"/>
            <a:ext cx="2235460" cy="160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99792" y="62068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/>
              <a:t>Entwicklung </a:t>
            </a:r>
            <a:r>
              <a:rPr lang="de-DE" sz="2000" b="1" i="1" dirty="0" smtClean="0"/>
              <a:t>der</a:t>
            </a:r>
            <a:r>
              <a:rPr lang="de-DE" b="1" i="1" dirty="0" smtClean="0"/>
              <a:t> Bohrmaschine</a:t>
            </a:r>
            <a:endParaRPr lang="de-DE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26" y="1268760"/>
            <a:ext cx="2094752" cy="16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Bildergebnis für Handbohrmasch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19145" y="4065391"/>
            <a:ext cx="2763667" cy="15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ildergebnis für Handbohrmasch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17" y="3429001"/>
            <a:ext cx="1765821" cy="27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489371" cy="355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1"/>
            <a:ext cx="177929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19428" cy="65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3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rafi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1" y="3581400"/>
            <a:ext cx="3266346" cy="23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7416" r="7098" b="7191"/>
          <a:stretch>
            <a:fillRect/>
          </a:stretch>
        </p:blipFill>
        <p:spPr bwMode="auto">
          <a:xfrm>
            <a:off x="4659812" y="764704"/>
            <a:ext cx="2838639" cy="24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fik 5" descr="Bildergebnis für fischertechnik modell bügelsä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b="16360"/>
          <a:stretch>
            <a:fillRect/>
          </a:stretch>
        </p:blipFill>
        <p:spPr bwMode="auto">
          <a:xfrm>
            <a:off x="289658" y="764704"/>
            <a:ext cx="3482887" cy="23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 rot="19465158">
            <a:off x="5142666" y="878465"/>
            <a:ext cx="1005205" cy="598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16016" y="764704"/>
            <a:ext cx="96196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10469" y="-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987824" y="3326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987824" y="35010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omic Sans MS" panose="030F0702030302020204" pitchFamily="66" charset="0"/>
              </a:rPr>
              <a:t>Bügelsäge mit und ohne Motorantrieb</a:t>
            </a:r>
            <a:endParaRPr lang="de-DE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C:\Eigene Dateien\Suchen + Finden\1 - Baukasten\Anleitungen\Modelle\Bildreihe - Basis\8.7.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6" y="4255278"/>
            <a:ext cx="3191415" cy="19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4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3225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27204"/>
          <a:stretch/>
        </p:blipFill>
        <p:spPr bwMode="auto">
          <a:xfrm>
            <a:off x="5410727" y="1902653"/>
            <a:ext cx="3436620" cy="186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3128" r="11079" b="12317"/>
          <a:stretch/>
        </p:blipFill>
        <p:spPr bwMode="auto">
          <a:xfrm>
            <a:off x="1331640" y="1311663"/>
            <a:ext cx="1496780" cy="152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7084" r="6804" b="15700"/>
          <a:stretch/>
        </p:blipFill>
        <p:spPr bwMode="auto">
          <a:xfrm>
            <a:off x="3275856" y="4378007"/>
            <a:ext cx="224763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3563888" y="76470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Getriebe</a:t>
            </a:r>
            <a:endParaRPr lang="de-DE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3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3" cy="681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"/>
          <a:stretch/>
        </p:blipFill>
        <p:spPr bwMode="auto">
          <a:xfrm>
            <a:off x="1259632" y="77416"/>
            <a:ext cx="4714822" cy="67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56176" y="69269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Zeichnung einfacher Maschinen aus einem Lexikon, veröffentlicht im Jahr 1728</a:t>
            </a:r>
          </a:p>
        </p:txBody>
      </p:sp>
    </p:spTree>
    <p:extLst>
      <p:ext uri="{BB962C8B-B14F-4D97-AF65-F5344CB8AC3E}">
        <p14:creationId xmlns:p14="http://schemas.microsoft.com/office/powerpoint/2010/main" val="16955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ergebnis für wie funktioniert ein hammerw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/>
          <a:stretch>
            <a:fillRect/>
          </a:stretch>
        </p:blipFill>
        <p:spPr bwMode="auto">
          <a:xfrm>
            <a:off x="1475656" y="260648"/>
            <a:ext cx="4173220" cy="23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25446" r="9561" b="21352"/>
          <a:stretch>
            <a:fillRect/>
          </a:stretch>
        </p:blipFill>
        <p:spPr bwMode="auto">
          <a:xfrm>
            <a:off x="1050450" y="3258310"/>
            <a:ext cx="4549140" cy="2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1099736" y="2696584"/>
            <a:ext cx="1554480" cy="502920"/>
          </a:xfrm>
          <a:prstGeom prst="wedgeRectCallout">
            <a:avLst>
              <a:gd name="adj1" fmla="val -9699"/>
              <a:gd name="adj2" fmla="val 165409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Übertragungseinheit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Segmentscheibe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  <p:sp>
        <p:nvSpPr>
          <p:cNvPr id="6" name="Rechteckige Legende 5"/>
          <p:cNvSpPr>
            <a:spLocks noChangeArrowheads="1"/>
          </p:cNvSpPr>
          <p:nvPr/>
        </p:nvSpPr>
        <p:spPr bwMode="auto">
          <a:xfrm>
            <a:off x="1876976" y="5717802"/>
            <a:ext cx="1203960" cy="701040"/>
          </a:xfrm>
          <a:prstGeom prst="wedgeRectCallout">
            <a:avLst>
              <a:gd name="adj1" fmla="val -55065"/>
              <a:gd name="adj2" fmla="val -160056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Antriebseinhei</a:t>
            </a: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Motor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Getriebe +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  U-Achse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  <p:sp>
        <p:nvSpPr>
          <p:cNvPr id="7" name="Rechteckige Legende 6"/>
          <p:cNvSpPr>
            <a:spLocks noChangeArrowheads="1"/>
          </p:cNvSpPr>
          <p:nvPr/>
        </p:nvSpPr>
        <p:spPr bwMode="auto">
          <a:xfrm>
            <a:off x="3203848" y="5717802"/>
            <a:ext cx="1203960" cy="860510"/>
          </a:xfrm>
          <a:prstGeom prst="wedgeRectCallout">
            <a:avLst>
              <a:gd name="adj1" fmla="val -86245"/>
              <a:gd name="adj2" fmla="val -246501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Lagerungs- und Trägereinhei</a:t>
            </a: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Lagerung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Träger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Achse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  <p:sp>
        <p:nvSpPr>
          <p:cNvPr id="8" name="Rechteckige Legende 7"/>
          <p:cNvSpPr>
            <a:spLocks noChangeArrowheads="1"/>
          </p:cNvSpPr>
          <p:nvPr/>
        </p:nvSpPr>
        <p:spPr bwMode="auto">
          <a:xfrm>
            <a:off x="2967906" y="2696584"/>
            <a:ext cx="1188720" cy="541020"/>
          </a:xfrm>
          <a:prstGeom prst="wedgeRectCallout">
            <a:avLst>
              <a:gd name="adj1" fmla="val -5287"/>
              <a:gd name="adj2" fmla="val 219954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Arbeitseinheit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Hammerstiel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  mit Hammer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  <p:sp>
        <p:nvSpPr>
          <p:cNvPr id="9" name="Rechteckige Legende 8"/>
          <p:cNvSpPr>
            <a:spLocks noChangeArrowheads="1"/>
          </p:cNvSpPr>
          <p:nvPr/>
        </p:nvSpPr>
        <p:spPr bwMode="auto">
          <a:xfrm>
            <a:off x="5796136" y="5714899"/>
            <a:ext cx="1790700" cy="556260"/>
          </a:xfrm>
          <a:prstGeom prst="wedgeRectCallout">
            <a:avLst>
              <a:gd name="adj1" fmla="val -122065"/>
              <a:gd name="adj2" fmla="val -225257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Anzeige- ,Kontroll- und Überwachungseinheit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Kontrolllampen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  <p:sp>
        <p:nvSpPr>
          <p:cNvPr id="10" name="Rechteckige Legende 9"/>
          <p:cNvSpPr>
            <a:spLocks noChangeArrowheads="1"/>
          </p:cNvSpPr>
          <p:nvPr/>
        </p:nvSpPr>
        <p:spPr bwMode="auto">
          <a:xfrm>
            <a:off x="5824518" y="4369349"/>
            <a:ext cx="1356360" cy="396240"/>
          </a:xfrm>
          <a:prstGeom prst="wedgeRectCallout">
            <a:avLst>
              <a:gd name="adj1" fmla="val -114699"/>
              <a:gd name="adj2" fmla="val -175000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DE" sz="1000" b="1">
                <a:solidFill>
                  <a:srgbClr val="000000"/>
                </a:solidFill>
                <a:effectLst/>
                <a:latin typeface="Arial"/>
                <a:ea typeface="Calibri"/>
              </a:rPr>
              <a:t>Steuerungseinheit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- 2 Taster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  <a:p>
            <a:pPr>
              <a:spcAft>
                <a:spcPts val="0"/>
              </a:spcAft>
            </a:pPr>
            <a:r>
              <a:rPr lang="de-DE" sz="1100">
                <a:solidFill>
                  <a:srgbClr val="000000"/>
                </a:solidFill>
                <a:effectLst/>
                <a:latin typeface="Arial"/>
                <a:ea typeface="Calibri"/>
              </a:rPr>
              <a:t> </a:t>
            </a:r>
            <a:endParaRPr lang="de-DE" sz="110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9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057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4067"/>
            <a:ext cx="13620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26534"/>
              </p:ext>
            </p:extLst>
          </p:nvPr>
        </p:nvGraphicFramePr>
        <p:xfrm>
          <a:off x="4932040" y="836712"/>
          <a:ext cx="16192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5" imgW="2057400" imgH="1838160" progId="Word.Picture.8">
                  <p:embed/>
                </p:oleObj>
              </mc:Choice>
              <mc:Fallback>
                <p:oleObj name="Picture" r:id="rId5" imgW="2057400" imgH="18381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917"/>
                      <a:stretch>
                        <a:fillRect/>
                      </a:stretch>
                    </p:blipFill>
                    <p:spPr bwMode="auto">
                      <a:xfrm>
                        <a:off x="4932040" y="836712"/>
                        <a:ext cx="1619250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8633"/>
            <a:ext cx="2293286" cy="7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2580494" cy="19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9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20888" r="18588" b="15154"/>
          <a:stretch>
            <a:fillRect/>
          </a:stretch>
        </p:blipFill>
        <p:spPr bwMode="auto">
          <a:xfrm>
            <a:off x="5165739" y="520887"/>
            <a:ext cx="3399060" cy="27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5" t="11798" r="25737" b="8134"/>
          <a:stretch>
            <a:fillRect/>
          </a:stretch>
        </p:blipFill>
        <p:spPr bwMode="auto">
          <a:xfrm>
            <a:off x="107504" y="771393"/>
            <a:ext cx="2722878" cy="33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5784" r="23949" b="11484"/>
          <a:stretch>
            <a:fillRect/>
          </a:stretch>
        </p:blipFill>
        <p:spPr bwMode="auto">
          <a:xfrm>
            <a:off x="5724128" y="3700292"/>
            <a:ext cx="25766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16267" r="23380" b="13423"/>
          <a:stretch>
            <a:fillRect/>
          </a:stretch>
        </p:blipFill>
        <p:spPr bwMode="auto">
          <a:xfrm>
            <a:off x="2411760" y="3645024"/>
            <a:ext cx="2736304" cy="27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55776" y="2348880"/>
            <a:ext cx="3455962" cy="51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  <a:latin typeface="Comic Sans MS" pitchFamily="66" charset="0"/>
              </a:rPr>
              <a:t>Einfache </a:t>
            </a:r>
            <a:r>
              <a:rPr lang="de-DE" altLang="de-DE" sz="2200" b="1" dirty="0" smtClean="0">
                <a:solidFill>
                  <a:srgbClr val="000000"/>
                </a:solidFill>
                <a:latin typeface="Comic Sans MS" pitchFamily="66" charset="0"/>
              </a:rPr>
              <a:t>Maschinen I</a:t>
            </a:r>
            <a:endParaRPr lang="de-DE" altLang="de-DE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ran-4-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630238"/>
            <a:ext cx="21844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530350"/>
            <a:ext cx="2844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20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033463"/>
            <a:ext cx="18018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16238" y="515938"/>
            <a:ext cx="3455962" cy="51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  <a:latin typeface="Comic Sans MS" pitchFamily="66" charset="0"/>
              </a:rPr>
              <a:t>Einfache </a:t>
            </a:r>
            <a:r>
              <a:rPr lang="de-DE" altLang="de-DE" sz="2200" b="1" dirty="0" smtClean="0">
                <a:solidFill>
                  <a:srgbClr val="000000"/>
                </a:solidFill>
                <a:latin typeface="Comic Sans MS" pitchFamily="66" charset="0"/>
              </a:rPr>
              <a:t>Maschinen II</a:t>
            </a:r>
            <a:endParaRPr lang="de-DE" altLang="de-DE" sz="1800" b="1" dirty="0">
              <a:solidFill>
                <a:srgbClr val="0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140200" y="4932363"/>
            <a:ext cx="1260475" cy="296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100">
                <a:solidFill>
                  <a:srgbClr val="000000"/>
                </a:solidFill>
              </a:rPr>
              <a:t>Personenaufzug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91288" y="3357563"/>
            <a:ext cx="10795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100">
                <a:solidFill>
                  <a:srgbClr val="000000"/>
                </a:solidFill>
              </a:rPr>
              <a:t>Hammerwerk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33375" y="3544888"/>
            <a:ext cx="1258888" cy="296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100">
                <a:solidFill>
                  <a:srgbClr val="000000"/>
                </a:solidFill>
              </a:rPr>
              <a:t>Hebemaschine</a:t>
            </a:r>
            <a:endParaRPr lang="de-DE" altLang="de-DE" sz="1800">
              <a:solidFill>
                <a:srgbClr val="000000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243263"/>
            <a:ext cx="21367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716088" y="6134100"/>
            <a:ext cx="1200150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100">
                <a:solidFill>
                  <a:srgbClr val="000000"/>
                </a:solidFill>
              </a:rPr>
              <a:t>Windmaschine</a:t>
            </a:r>
            <a:endParaRPr lang="de-DE" altLang="de-DE" sz="1800">
              <a:solidFill>
                <a:srgbClr val="000000"/>
              </a:solidFill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867150"/>
            <a:ext cx="21129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04025" y="6164263"/>
            <a:ext cx="1236663" cy="296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100">
                <a:solidFill>
                  <a:srgbClr val="000000"/>
                </a:solidFill>
              </a:rPr>
              <a:t>Schleifmaschine</a:t>
            </a:r>
            <a:endParaRPr lang="de-DE" altLang="de-D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1584175" cy="36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87824" y="555264"/>
            <a:ext cx="3455962" cy="51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2200" b="1" dirty="0" smtClean="0">
                <a:solidFill>
                  <a:srgbClr val="000000"/>
                </a:solidFill>
                <a:latin typeface="Comic Sans MS" pitchFamily="66" charset="0"/>
              </a:rPr>
              <a:t>Maschinen im Haushalt</a:t>
            </a:r>
            <a:endParaRPr lang="de-DE" altLang="de-DE" sz="18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"/>
          <a:stretch/>
        </p:blipFill>
        <p:spPr bwMode="auto">
          <a:xfrm>
            <a:off x="6010934" y="1772816"/>
            <a:ext cx="2664296" cy="365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25368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3614" y="3094148"/>
            <a:ext cx="4156560" cy="1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8" y="692696"/>
            <a:ext cx="1749171" cy="31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2114"/>
            <a:ext cx="2288728" cy="282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25" y="918856"/>
            <a:ext cx="1872208" cy="31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2219" y="433933"/>
            <a:ext cx="3671986" cy="51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Einfache Maschinen III</a:t>
            </a:r>
            <a:endParaRPr kumimoji="0" lang="de-DE" alt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 bwMode="auto">
          <a:xfrm>
            <a:off x="459449" y="4581128"/>
            <a:ext cx="3553461" cy="15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Eigene Dateien\Suchen + Finden\1 - Baukasten\Anleitungen\Modelle\Bildreihe - Basis\6.2.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38330"/>
            <a:ext cx="1529195" cy="28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Larissa</vt:lpstr>
      <vt:lpstr>Standarddesign</vt:lpstr>
      <vt:lpstr>Picture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30</cp:revision>
  <dcterms:created xsi:type="dcterms:W3CDTF">2018-04-29T15:30:38Z</dcterms:created>
  <dcterms:modified xsi:type="dcterms:W3CDTF">2019-05-03T09:21:21Z</dcterms:modified>
</cp:coreProperties>
</file>